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3" r:id="rId4"/>
    <p:sldId id="299" r:id="rId5"/>
    <p:sldId id="300" r:id="rId6"/>
    <p:sldId id="301" r:id="rId7"/>
    <p:sldId id="331" r:id="rId8"/>
    <p:sldId id="322" r:id="rId9"/>
    <p:sldId id="320" r:id="rId10"/>
    <p:sldId id="321" r:id="rId11"/>
    <p:sldId id="324" r:id="rId12"/>
    <p:sldId id="323" r:id="rId13"/>
    <p:sldId id="345" r:id="rId14"/>
    <p:sldId id="346" r:id="rId15"/>
    <p:sldId id="347" r:id="rId16"/>
    <p:sldId id="348" r:id="rId17"/>
    <p:sldId id="349" r:id="rId18"/>
    <p:sldId id="326" r:id="rId19"/>
    <p:sldId id="337" r:id="rId20"/>
    <p:sldId id="332" r:id="rId21"/>
    <p:sldId id="333" r:id="rId22"/>
    <p:sldId id="338" r:id="rId23"/>
    <p:sldId id="339" r:id="rId24"/>
    <p:sldId id="340" r:id="rId25"/>
    <p:sldId id="341" r:id="rId26"/>
    <p:sldId id="327" r:id="rId27"/>
    <p:sldId id="328" r:id="rId28"/>
    <p:sldId id="329" r:id="rId29"/>
    <p:sldId id="334" r:id="rId30"/>
    <p:sldId id="335" r:id="rId31"/>
    <p:sldId id="356" r:id="rId32"/>
    <p:sldId id="350" r:id="rId33"/>
    <p:sldId id="351" r:id="rId34"/>
    <p:sldId id="352" r:id="rId35"/>
    <p:sldId id="353" r:id="rId36"/>
    <p:sldId id="354" r:id="rId37"/>
    <p:sldId id="355" r:id="rId38"/>
    <p:sldId id="342" r:id="rId39"/>
    <p:sldId id="336" r:id="rId40"/>
    <p:sldId id="330" r:id="rId41"/>
    <p:sldId id="343" r:id="rId42"/>
    <p:sldId id="344" r:id="rId43"/>
    <p:sldId id="32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86395"/>
  </p:normalViewPr>
  <p:slideViewPr>
    <p:cSldViewPr snapToGrid="0" snapToObjects="1">
      <p:cViewPr varScale="1">
        <p:scale>
          <a:sx n="103" d="100"/>
          <a:sy n="103" d="100"/>
        </p:scale>
        <p:origin x="19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telnet.zip" TargetMode="Externa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asecuritysite.com/forensics/snort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asecuritysite.com/forensics/snort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forensics/snort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asecuritysite.com/forensics/snort2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5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26AE8F-57C2-C146-B96C-554C8FFF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9200"/>
            <a:ext cx="7649258" cy="42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FB6AC-9E54-0645-B0FA-7E7AAEA3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188251"/>
            <a:ext cx="8890000" cy="168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73BD1-1069-DF4C-A524-4B432ABF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459641"/>
            <a:ext cx="87249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24B67-4484-0343-8638-96DB0807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216986"/>
            <a:ext cx="9194800" cy="101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3D9F8-EBAD-7C4B-BD83-2DED40CC8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33051"/>
            <a:ext cx="8140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2B62A20-5D3F-174B-A556-BE0561DF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271" y="2580711"/>
            <a:ext cx="4521724" cy="37167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5C885-A3EC-6843-ADD6-439EA719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035330"/>
            <a:ext cx="7048883" cy="94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CFAA8-9B88-B247-B3BF-3A21241B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9" y="1601274"/>
            <a:ext cx="9093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Rule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1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79BDE06-7278-9D4F-8ABC-C1C675FC48F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950067"/>
              </p:ext>
            </p:extLst>
          </p:nvPr>
        </p:nvGraphicFramePr>
        <p:xfrm>
          <a:off x="3532438" y="504092"/>
          <a:ext cx="8448546" cy="637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39939" name="Object 4">
                        <a:extLst>
                          <a:ext uri="{FF2B5EF4-FFF2-40B4-BE49-F238E27FC236}">
                            <a16:creationId xmlns:a16="http://schemas.microsoft.com/office/drawing/2014/main" id="{C0E83A57-761F-4348-B351-837B203AD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438" y="504092"/>
                        <a:ext cx="8448546" cy="6374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630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57B11ED2-3244-894F-8083-B41BF3E1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39973"/>
              </p:ext>
            </p:extLst>
          </p:nvPr>
        </p:nvGraphicFramePr>
        <p:xfrm>
          <a:off x="2863361" y="-41285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0963" name="Object 4">
                        <a:extLst>
                          <a:ext uri="{FF2B5EF4-FFF2-40B4-BE49-F238E27FC236}">
                            <a16:creationId xmlns:a16="http://schemas.microsoft.com/office/drawing/2014/main" id="{A2A4C5CE-DFA3-EF41-BBB4-5801F1051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61" y="-41285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83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319A8D9-D993-D146-9964-045F7A362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640653"/>
              </p:ext>
            </p:extLst>
          </p:nvPr>
        </p:nvGraphicFramePr>
        <p:xfrm>
          <a:off x="2930769" y="5963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1987" name="Object 4">
                        <a:extLst>
                          <a:ext uri="{FF2B5EF4-FFF2-40B4-BE49-F238E27FC236}">
                            <a16:creationId xmlns:a16="http://schemas.microsoft.com/office/drawing/2014/main" id="{C743C18A-CDC3-814D-8DD5-D9FF264B8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769" y="5963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2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8CB80FD-F5E0-C242-8F3F-81402844F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62183"/>
              </p:ext>
            </p:extLst>
          </p:nvPr>
        </p:nvGraphicFramePr>
        <p:xfrm>
          <a:off x="304800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E0804009-6826-FE46-90D9-05599A520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14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Intrusions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 example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97E70344-C35C-D84D-9F3E-7019BFB7851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321253"/>
              </p:ext>
            </p:extLst>
          </p:nvPr>
        </p:nvGraphicFramePr>
        <p:xfrm>
          <a:off x="3213154" y="269631"/>
          <a:ext cx="8454064" cy="63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52227" name="Object 11">
                        <a:extLst>
                          <a:ext uri="{FF2B5EF4-FFF2-40B4-BE49-F238E27FC236}">
                            <a16:creationId xmlns:a16="http://schemas.microsoft.com/office/drawing/2014/main" id="{048554DD-BD4A-1E41-9A3F-8B3F2C469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54" y="269631"/>
                        <a:ext cx="8454064" cy="6378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64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600" dirty="0"/>
              <a:t>Attack Patterns.</a:t>
            </a:r>
          </a:p>
          <a:p>
            <a:r>
              <a:rPr lang="en-US" altLang="en-US" sz="2600" dirty="0"/>
              <a:t>SNORT.</a:t>
            </a:r>
          </a:p>
          <a:p>
            <a:r>
              <a:rPr lang="en-US" altLang="en-US" sz="2600" dirty="0"/>
              <a:t>IDS Types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08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5A931677-734A-604E-8DF4-1258A1ABE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111" y="531107"/>
          <a:ext cx="8170765" cy="616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5A931677-734A-604E-8DF4-1258A1ABE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111" y="531107"/>
                        <a:ext cx="8170765" cy="6164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51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20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8737CC1-EDA9-344B-89DF-A12A2FF3F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603057"/>
              </p:ext>
            </p:extLst>
          </p:nvPr>
        </p:nvGraphicFramePr>
        <p:xfrm>
          <a:off x="2068173" y="211016"/>
          <a:ext cx="8717057" cy="657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05D8556A-77A0-7F49-8FCC-383E410CD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173" y="211016"/>
                        <a:ext cx="8717057" cy="6577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34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633B90F-1D23-5143-A6FC-587210C2A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67134"/>
              </p:ext>
            </p:extLst>
          </p:nvPr>
        </p:nvGraphicFramePr>
        <p:xfrm>
          <a:off x="1875692" y="108015"/>
          <a:ext cx="8792308" cy="663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1443" name="Object 4">
                        <a:extLst>
                          <a:ext uri="{FF2B5EF4-FFF2-40B4-BE49-F238E27FC236}">
                            <a16:creationId xmlns:a16="http://schemas.microsoft.com/office/drawing/2014/main" id="{8E77FAF7-AE89-1642-9C14-9D6BCBAD8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692" y="108015"/>
                        <a:ext cx="8792308" cy="663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47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3EEDA29-B310-3646-9638-273E0029B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31757"/>
              </p:ext>
            </p:extLst>
          </p:nvPr>
        </p:nvGraphicFramePr>
        <p:xfrm>
          <a:off x="1973639" y="-20638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2467" name="Object 4">
                        <a:extLst>
                          <a:ext uri="{FF2B5EF4-FFF2-40B4-BE49-F238E27FC236}">
                            <a16:creationId xmlns:a16="http://schemas.microsoft.com/office/drawing/2014/main" id="{B955B2DA-5145-D14D-9EF1-71E9EC4FE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639" y="-20638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8BF6DE7E-9CC9-C146-9C6E-17A9A6157785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4030125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EFB81-4FF2-494F-98CD-7BC32D14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56" y="964240"/>
            <a:ext cx="8722763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Ping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BE610-802D-874E-9408-07F6F561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946640"/>
            <a:ext cx="8684089" cy="59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0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B95C5-1C04-7D47-898E-81B55498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01" y="1062204"/>
            <a:ext cx="8545800" cy="57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D555FE-CB23-0543-8876-C484D151D12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72057"/>
              </p:ext>
            </p:extLst>
          </p:nvPr>
        </p:nvGraphicFramePr>
        <p:xfrm>
          <a:off x="3251602" y="568980"/>
          <a:ext cx="7866037" cy="593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7587" name="Object 4">
                        <a:extLst>
                          <a:ext uri="{FF2B5EF4-FFF2-40B4-BE49-F238E27FC236}">
                            <a16:creationId xmlns:a16="http://schemas.microsoft.com/office/drawing/2014/main" id="{B74C65E7-4D9A-EC45-9012-CEE28393A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602" y="568980"/>
                        <a:ext cx="7866037" cy="5935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18B1ACB0-6731-0C4E-B025-5519A03ED1EF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0254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Patterns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2C390123-2BE2-C445-9746-7F716A7AC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1784"/>
              </p:ext>
            </p:extLst>
          </p:nvPr>
        </p:nvGraphicFramePr>
        <p:xfrm>
          <a:off x="2861212" y="531107"/>
          <a:ext cx="8381219" cy="632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8611" name="Object 4">
                        <a:extLst>
                          <a:ext uri="{FF2B5EF4-FFF2-40B4-BE49-F238E27FC236}">
                            <a16:creationId xmlns:a16="http://schemas.microsoft.com/office/drawing/2014/main" id="{613AF732-3D89-7546-9C9B-BD21436FD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212" y="531107"/>
                        <a:ext cx="8381219" cy="6323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440D9276-6F57-3D4B-95AF-6961EC6E16CB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501368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36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6CE0F-28B8-104F-871A-895C148F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31" y="0"/>
            <a:ext cx="7341462" cy="685800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886077DF-FAA0-8844-8E67-FE7BB26BD292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7427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61237E-79F0-554D-9FDE-FE7CE883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415" y="1267134"/>
            <a:ext cx="9837895" cy="5084680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40993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Telnet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0B05E-38F1-2140-AECE-89C789C4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06" y="555977"/>
            <a:ext cx="791191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87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File type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F5C263-0413-934B-B446-B0ACBF6E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855" y="964241"/>
            <a:ext cx="8481640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Credit Card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E8B2CF-AE3D-1449-B8CE-D6E92EC4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386" y="964241"/>
            <a:ext cx="8584531" cy="55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ICMP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3BA6A-3F95-CB47-A513-6886A55B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57" y="808242"/>
            <a:ext cx="9021179" cy="6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99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scanning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B8F4AA-6411-2747-B91C-8F960F092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541132"/>
          <a:ext cx="8088923" cy="609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5B8F4AA-6411-2747-B91C-8F960F092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41132"/>
                        <a:ext cx="8088923" cy="609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04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Intrusion Patterns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0FBD-F3B0-3645-A820-963A1A296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71" y="1191480"/>
            <a:ext cx="7157358" cy="4851098"/>
          </a:xfrm>
          <a:prstGeom prst="rect">
            <a:avLst/>
          </a:prstGeom>
        </p:spPr>
      </p:pic>
      <p:pic>
        <p:nvPicPr>
          <p:cNvPr id="36866" name="Picture 2" descr="Kill chain - Wikipedia">
            <a:extLst>
              <a:ext uri="{FF2B5EF4-FFF2-40B4-BE49-F238E27FC236}">
                <a16:creationId xmlns:a16="http://schemas.microsoft.com/office/drawing/2014/main" id="{4AAB1FB9-740E-344B-BC93-FADD53693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" y="815422"/>
            <a:ext cx="7288862" cy="522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1822F1-5A9A-C24F-B84F-7C1C028E21AD}"/>
              </a:ext>
            </a:extLst>
          </p:cNvPr>
          <p:cNvSpPr/>
          <p:nvPr/>
        </p:nvSpPr>
        <p:spPr>
          <a:xfrm>
            <a:off x="288471" y="6346162"/>
            <a:ext cx="558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Kill Chain graphic: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Kill_chain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In-line/out-of-line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B57AF-61FA-6E43-9D75-B33D46AC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00" y="964240"/>
            <a:ext cx="7538529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8C6E9CC-3649-954B-B4EA-C1A4D3A151D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2823"/>
              </p:ext>
            </p:extLst>
          </p:nvPr>
        </p:nvGraphicFramePr>
        <p:xfrm>
          <a:off x="2829889" y="147966"/>
          <a:ext cx="8893188" cy="671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4755" name="Object 4">
                        <a:extLst>
                          <a:ext uri="{FF2B5EF4-FFF2-40B4-BE49-F238E27FC236}">
                            <a16:creationId xmlns:a16="http://schemas.microsoft.com/office/drawing/2014/main" id="{E44A0FA7-7609-2E44-990F-DDD5A03DA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889" y="147966"/>
                        <a:ext cx="8893188" cy="671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35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E00-F7FA-0248-909E-A32C0BF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2D5CEF5-C849-EA45-89F0-99C871352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700066"/>
              </p:ext>
            </p:extLst>
          </p:nvPr>
        </p:nvGraphicFramePr>
        <p:xfrm>
          <a:off x="2461846" y="0"/>
          <a:ext cx="9144000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5779" name="Object 4">
                        <a:extLst>
                          <a:ext uri="{FF2B5EF4-FFF2-40B4-BE49-F238E27FC236}">
                            <a16:creationId xmlns:a16="http://schemas.microsoft.com/office/drawing/2014/main" id="{046DD27C-5AF7-A84E-8875-64D63032E4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6" y="0"/>
                        <a:ext cx="9144000" cy="689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27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8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50BFAE6D-8BBA-C744-9961-D709BFA5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Host-based or Network-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based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F9C6F2B-6622-C246-BEB3-F7A8D7F1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" y="2012868"/>
            <a:ext cx="6735333" cy="47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IDS Placement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51A9417F-6783-3143-9EDF-812210B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758"/>
            <a:ext cx="8586558" cy="49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D2F934-B1CB-EE4A-B87E-420A5574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7" y="1062205"/>
            <a:ext cx="7906295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of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954B88-2AFC-BC4A-91D4-344A9C89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5" y="2770413"/>
            <a:ext cx="9561948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171</Words>
  <Application>Microsoft Macintosh PowerPoint</Application>
  <PresentationFormat>Widescreen</PresentationFormat>
  <Paragraphs>69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Visio</vt:lpstr>
      <vt:lpstr>Intrusion Detection Systems</vt:lpstr>
      <vt:lpstr>Outline</vt:lpstr>
      <vt:lpstr>Attack Patterns</vt:lpstr>
      <vt:lpstr>Intrusion Patterns</vt:lpstr>
      <vt:lpstr>Host-based or Network- based</vt:lpstr>
      <vt:lpstr>IDS Placement</vt:lpstr>
      <vt:lpstr>Snort</vt:lpstr>
      <vt:lpstr>Snort</vt:lpstr>
      <vt:lpstr>Example of Snort Rule</vt:lpstr>
      <vt:lpstr>Example Snort Rule</vt:lpstr>
      <vt:lpstr>Example Snort Rule</vt:lpstr>
      <vt:lpstr>Example Snort Rule</vt:lpstr>
      <vt:lpstr>A Simple Rule</vt:lpstr>
      <vt:lpstr>Snort Rule</vt:lpstr>
      <vt:lpstr>Snort Rule</vt:lpstr>
      <vt:lpstr>Snort Rule</vt:lpstr>
      <vt:lpstr>Snort Rule</vt:lpstr>
      <vt:lpstr>A Few Intrusions</vt:lpstr>
      <vt:lpstr>An example</vt:lpstr>
      <vt:lpstr>Rules</vt:lpstr>
      <vt:lpstr>Rules</vt:lpstr>
      <vt:lpstr>Rules</vt:lpstr>
      <vt:lpstr>Rules</vt:lpstr>
      <vt:lpstr>Rules</vt:lpstr>
      <vt:lpstr>Rules</vt:lpstr>
      <vt:lpstr>Port sweep</vt:lpstr>
      <vt:lpstr>Ping sweep</vt:lpstr>
      <vt:lpstr>Login sweep</vt:lpstr>
      <vt:lpstr>Login sweep</vt:lpstr>
      <vt:lpstr>Login sweep</vt:lpstr>
      <vt:lpstr>Examples</vt:lpstr>
      <vt:lpstr>FTP Detection</vt:lpstr>
      <vt:lpstr>FTP Detection</vt:lpstr>
      <vt:lpstr>Telnet Detection</vt:lpstr>
      <vt:lpstr>File type Detection</vt:lpstr>
      <vt:lpstr>Credit Card Detection</vt:lpstr>
      <vt:lpstr>ICMP Detection</vt:lpstr>
      <vt:lpstr>Intrusion Detection Systems</vt:lpstr>
      <vt:lpstr>Port scanning</vt:lpstr>
      <vt:lpstr>In-line/out-of-line</vt:lpstr>
      <vt:lpstr>Honeypot</vt:lpstr>
      <vt:lpstr>Honeypot</vt:lpstr>
      <vt:lpstr>Intrusion Detection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12</cp:revision>
  <dcterms:created xsi:type="dcterms:W3CDTF">2020-05-03T17:50:05Z</dcterms:created>
  <dcterms:modified xsi:type="dcterms:W3CDTF">2022-08-24T16:55:11Z</dcterms:modified>
</cp:coreProperties>
</file>